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Questrial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Questrial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kernel &amp; delete ".html" before class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70174f9e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70174f9e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Don't worry about understanding all the code now, just focus on the task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74643028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74643028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70174f9e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70174f9e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line-ish is a layer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70174f9e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70174f9e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74643028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74643028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74643028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74643028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74643028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74643028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70174f9e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70174f9e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70174f9e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70174f9e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3519b4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3519b4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70174f9e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70174f9e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70174f9e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70174f9e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70174f9e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70174f9e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70174f9e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70174f9e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70174f9e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70174f9e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70174f9e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70174f9e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70174f9e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70174f9e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70174f9e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70174f9e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do EDA?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does it occur?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73519b4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73519b4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variables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70174f9e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70174f9e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is a programming 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program R in RStudio/RStudio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parts in RStudio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Knitting gets your results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Load times- be patient, don't refresh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Ensure no pop up blockers preventing RMarkdown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MAKE OWN COPY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UIrLyE7iz50" TargetMode="External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UIrLyE7iz50" TargetMode="External"/><Relationship Id="rId4" Type="http://schemas.openxmlformats.org/officeDocument/2006/relationships/image" Target="../media/image16.jp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hyperlink" Target="http://www.sthda.com/english/wiki/be-awesome-in-ggplot2-a-practical-guide-to-be-highly-effective-r-software-and-data-visualization#types-of-graphs-for-data-visualization" TargetMode="External"/><Relationship Id="rId9" Type="http://schemas.openxmlformats.org/officeDocument/2006/relationships/image" Target="../media/image29.png"/><Relationship Id="rId15" Type="http://schemas.openxmlformats.org/officeDocument/2006/relationships/image" Target="../media/image25.png"/><Relationship Id="rId1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daaosu.org/conduct/" TargetMode="External"/><Relationship Id="rId4" Type="http://schemas.openxmlformats.org/officeDocument/2006/relationships/hyperlink" Target="https://bdaaosu.org/conduct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o.osu.edu/bdaaslack" TargetMode="External"/><Relationship Id="rId4" Type="http://schemas.openxmlformats.org/officeDocument/2006/relationships/hyperlink" Target="https://go.osu.edu/eda_survey" TargetMode="External"/><Relationship Id="rId5" Type="http://schemas.openxmlformats.org/officeDocument/2006/relationships/hyperlink" Target="http://www.leoglowacki.com" TargetMode="External"/><Relationship Id="rId6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rstudio.cloud/learn/primers" TargetMode="External"/><Relationship Id="rId4" Type="http://schemas.openxmlformats.org/officeDocument/2006/relationships/hyperlink" Target="https://ggplot2.tidyverse.org/#cheatsheet" TargetMode="External"/><Relationship Id="rId5" Type="http://schemas.openxmlformats.org/officeDocument/2006/relationships/hyperlink" Target="https://r4ds.had.co.nz/" TargetMode="External"/><Relationship Id="rId6" Type="http://schemas.openxmlformats.org/officeDocument/2006/relationships/hyperlink" Target="http://r-statistics.co/Top50-Ggplot2-Visualizations-MasterList-R-Code.html" TargetMode="External"/><Relationship Id="rId7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chive.ics.uci.edu/ml/datasets/Student+Performance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o.osu.edu/bdaa_eda_code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0"/>
            <a:ext cx="7972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11700" y="-875"/>
            <a:ext cx="8520600" cy="126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BB0000"/>
                </a:solidFill>
                <a:latin typeface="Raleway"/>
                <a:ea typeface="Raleway"/>
                <a:cs typeface="Raleway"/>
                <a:sym typeface="Raleway"/>
              </a:rPr>
              <a:t>A Crash-Course into</a:t>
            </a:r>
            <a:endParaRPr b="1" sz="3800">
              <a:solidFill>
                <a:srgbClr val="BB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BB0000"/>
                </a:solidFill>
                <a:latin typeface="Raleway"/>
                <a:ea typeface="Raleway"/>
                <a:cs typeface="Raleway"/>
                <a:sym typeface="Raleway"/>
              </a:rPr>
              <a:t>Exploratory Data Analysis (EDA)</a:t>
            </a:r>
            <a:endParaRPr b="1" sz="3800">
              <a:solidFill>
                <a:srgbClr val="BB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57481" l="0" r="0" t="0"/>
          <a:stretch/>
        </p:blipFill>
        <p:spPr>
          <a:xfrm>
            <a:off x="2562075" y="1488538"/>
            <a:ext cx="4019854" cy="17092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3"/>
          <p:cNvSpPr txBox="1"/>
          <p:nvPr/>
        </p:nvSpPr>
        <p:spPr>
          <a:xfrm>
            <a:off x="5572025" y="3306200"/>
            <a:ext cx="1848900" cy="101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8999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Join our Slack: </a:t>
            </a:r>
            <a:endParaRPr b="1" sz="30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419625" y="4643488"/>
            <a:ext cx="34398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go.osu.edu/bdaaslack</a:t>
            </a:r>
            <a:endParaRPr sz="2200"/>
          </a:p>
        </p:txBody>
      </p:sp>
      <p:sp>
        <p:nvSpPr>
          <p:cNvPr id="59" name="Google Shape;59;p13"/>
          <p:cNvSpPr txBox="1"/>
          <p:nvPr/>
        </p:nvSpPr>
        <p:spPr>
          <a:xfrm>
            <a:off x="206600" y="3515300"/>
            <a:ext cx="1459800" cy="60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Sign-in: </a:t>
            </a:r>
            <a:endParaRPr b="1" sz="30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87600" y="4643500"/>
            <a:ext cx="32499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go.osu.edu/BDAAsignin</a:t>
            </a:r>
            <a:endParaRPr sz="22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411" y="3033424"/>
            <a:ext cx="1459727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8900" y="3033425"/>
            <a:ext cx="1459750" cy="1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code in the first block to m</a:t>
            </a:r>
            <a:r>
              <a:rPr lang="en"/>
              <a:t>ake a boxplot with: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Mjob</a:t>
            </a:r>
            <a:r>
              <a:rPr lang="en"/>
              <a:t> (mother's job) on the x-axis,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G3</a:t>
            </a:r>
            <a:r>
              <a:rPr lang="en"/>
              <a:t> (final grade) on the y-axis, and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/>
              <a:t> as fill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 what you see with your neighbor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patterns?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Anything else you'd like to see or try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Precise 3 minute countdown, with visual indication of minutes and seconds." id="130" name="Google Shape;130;p22" title="3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300" y="3387975"/>
            <a:ext cx="2193700" cy="16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do it?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1400" l="0" r="0" t="0"/>
          <a:stretch/>
        </p:blipFill>
        <p:spPr>
          <a:xfrm>
            <a:off x="2737800" y="2365650"/>
            <a:ext cx="6406201" cy="27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do it?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Plots consist of layers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1719" l="0" r="0" t="-1720"/>
          <a:stretch/>
        </p:blipFill>
        <p:spPr>
          <a:xfrm>
            <a:off x="2721600" y="2325250"/>
            <a:ext cx="6422400" cy="28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do it?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Plots consist of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1st layer: Data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92739" l="0" r="71368" t="0"/>
          <a:stretch/>
        </p:blipFill>
        <p:spPr>
          <a:xfrm>
            <a:off x="2737800" y="2365650"/>
            <a:ext cx="1834200" cy="2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do it?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Plots consist of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1st layer: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2nd layer: geom_function and aesthetic values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84037" l="0" r="33997" t="0"/>
          <a:stretch/>
        </p:blipFill>
        <p:spPr>
          <a:xfrm>
            <a:off x="2737800" y="2365650"/>
            <a:ext cx="4228200" cy="4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do it?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Plots consist of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1st layer: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2nd layer: geom_function and aesthetic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rest is extra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1400" l="0" r="0" t="0"/>
          <a:stretch/>
        </p:blipFill>
        <p:spPr>
          <a:xfrm>
            <a:off x="2737800" y="2365650"/>
            <a:ext cx="6406201" cy="27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boxplot with: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school</a:t>
            </a:r>
            <a:r>
              <a:rPr lang="en"/>
              <a:t> on the </a:t>
            </a:r>
            <a:r>
              <a:rPr b="1" lang="en"/>
              <a:t>x-axis</a:t>
            </a:r>
            <a:r>
              <a:rPr lang="en"/>
              <a:t>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G3</a:t>
            </a:r>
            <a:r>
              <a:rPr lang="en"/>
              <a:t> (final grade) on the </a:t>
            </a:r>
            <a:r>
              <a:rPr b="1" lang="en"/>
              <a:t>y-axis</a:t>
            </a:r>
            <a:r>
              <a:rPr lang="en"/>
              <a:t>, and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higher</a:t>
            </a:r>
            <a:r>
              <a:rPr lang="en"/>
              <a:t> (if the student wants to take higher education) as </a:t>
            </a:r>
            <a:r>
              <a:rPr b="1" lang="en"/>
              <a:t>fill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l</a:t>
            </a:r>
            <a:r>
              <a:rPr lang="en"/>
              <a:t>owest code block to do 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 what you see with your neighbor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Precise 3 minute countdown, with visual indication of minutes and seconds." id="172" name="Google Shape;172;p28" title="3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300" y="0"/>
            <a:ext cx="2193700" cy="16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623400"/>
            <a:ext cx="6048726" cy="11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3700" y="2679150"/>
            <a:ext cx="3685675" cy="22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Make Any Graph with This Formula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61468" l="0" r="0" t="0"/>
          <a:stretch/>
        </p:blipFill>
        <p:spPr>
          <a:xfrm>
            <a:off x="1740825" y="1461425"/>
            <a:ext cx="5662350" cy="11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Make Any Graph with This Formula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825" y="1461425"/>
            <a:ext cx="5662350" cy="28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138" y="69388"/>
            <a:ext cx="1143167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317050" y="4831800"/>
            <a:ext cx="8515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http://www.sthda.com/english/wiki/be-awesome-in-ggplot2-a-practical-guide-to-be-highly-effective-r-software-and-data-visualization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8" y="499055"/>
            <a:ext cx="1454445" cy="145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050" y="1952175"/>
            <a:ext cx="1449075" cy="14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3175" y="500375"/>
            <a:ext cx="1451800" cy="1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3175" y="1952175"/>
            <a:ext cx="1449075" cy="14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5400" y="3487338"/>
            <a:ext cx="1449075" cy="14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900049" y="27225"/>
            <a:ext cx="2234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One Variable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4869599" y="27225"/>
            <a:ext cx="2234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Two Variables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34400" y="499050"/>
            <a:ext cx="1454450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53275" y="526974"/>
            <a:ext cx="1454450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34400" y="1985075"/>
            <a:ext cx="1454450" cy="145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55963" y="1999249"/>
            <a:ext cx="1449075" cy="14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/>
        </p:nvSpPr>
        <p:spPr>
          <a:xfrm rot="-5400000">
            <a:off x="-610075" y="1467975"/>
            <a:ext cx="1681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 Continuous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5" name="Google Shape;205;p31"/>
          <p:cNvSpPr txBox="1"/>
          <p:nvPr/>
        </p:nvSpPr>
        <p:spPr>
          <a:xfrm rot="-5400000">
            <a:off x="-384925" y="3852225"/>
            <a:ext cx="13494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 Discrete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6" name="Google Shape;206;p31"/>
          <p:cNvSpPr txBox="1"/>
          <p:nvPr/>
        </p:nvSpPr>
        <p:spPr>
          <a:xfrm rot="-5400000">
            <a:off x="3062500" y="1467975"/>
            <a:ext cx="2031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 &amp; Y Continuous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3664400" y="436913"/>
            <a:ext cx="77400" cy="447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 txBox="1"/>
          <p:nvPr/>
        </p:nvSpPr>
        <p:spPr>
          <a:xfrm rot="-5400000">
            <a:off x="3154000" y="3794575"/>
            <a:ext cx="1848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X Disc., Y Cont.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4262400" y="3466150"/>
            <a:ext cx="3045000" cy="3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377700" y="3452200"/>
            <a:ext cx="3045000" cy="3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00899" y="3532275"/>
            <a:ext cx="13592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14791" y="3532266"/>
            <a:ext cx="1359209" cy="135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Etiquette &amp; Code of Conduct 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Please keep your mic on mute unless talking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Questions are welcome and encouraged at any time! Just please ask in the chat during the presentation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meeting will be recorded and posted publicly later. By continuing to be in this workshop, you consent to this recording and its publication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BDAA aspires to create a community built on collaboration, innovation, creativity, and belonging within and across disciplines. To inspire, empower, and connect all members -- whatever race, gender, age, ethnicity, cultural heritage or nationality; religious or political beliefs; sexual orientation or gender identity; or socioeconomic, veteran or ability status -- BDAA is committed to an intersectional, persistent, and self-aware movement towards equal opportunity.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By participating in this workshop, you agree to abide by our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code of conduct</a:t>
            </a:r>
            <a:r>
              <a:rPr lang="en" sz="1600"/>
              <a:t> in support of these values (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bdaaosu.org/conduct/</a:t>
            </a:r>
            <a:r>
              <a:rPr lang="en" sz="1600"/>
              <a:t>)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Any Questions?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BDAA Slack R Learning Community!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go.osu.edu/bdaaslack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Feedback: 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go.osu.edu/eda_survey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My Contact Info: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Leo Glowacki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Message me on Slack!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www.LeoGlowacki.com</a:t>
            </a:r>
            <a:endParaRPr sz="1600"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7148" y="123598"/>
            <a:ext cx="2245650" cy="25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Resources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started with 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https://rstudio.cloud/learn/primers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ggplot Cheatsheet: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https://ggplot2.tidyverse.org/#cheatsheet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 for Data Science Book: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https://r4ds.had.co.nz/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50 ggplot Visualizations: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http://r-statistics.co/Top50-Ggplot2-Visualizations-MasterList-R-Code.html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8075" y="2975999"/>
            <a:ext cx="2790325" cy="20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Will...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what EDA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EDA on a real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 our first R program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our own graphs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Discover insights about the data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0984"/>
            <a:ext cx="4373376" cy="291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463" y="1944150"/>
            <a:ext cx="4910550" cy="30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875" y="70200"/>
            <a:ext cx="1938225" cy="20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54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Glowacki (he/him/his)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5th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Major: Data Analytics and Music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BDAA Education Director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Certified RStudio Instructor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Dogs &gt; Cats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2300" y="3424150"/>
            <a:ext cx="1550001" cy="157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-1810" l="32390" r="-32390" t="1810"/>
          <a:stretch/>
        </p:blipFill>
        <p:spPr>
          <a:xfrm>
            <a:off x="6123875" y="95125"/>
            <a:ext cx="4401300" cy="33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500" y="1978500"/>
            <a:ext cx="1929425" cy="301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 Intro Breakout Rooms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are you from?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Cats or dogs? (Or something else??)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Why?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377" y="273825"/>
            <a:ext cx="1988776" cy="40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925" y="2860550"/>
            <a:ext cx="3657400" cy="22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EDA?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approach, not a specific set of techniques, about how data analysis should be carried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primarily graphical, not many </a:t>
            </a:r>
            <a:r>
              <a:rPr lang="en"/>
              <a:t>quantitative</a:t>
            </a:r>
            <a:r>
              <a:rPr lang="en"/>
              <a:t> techniques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strives to: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maximize insight into a data set;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uncover underlying structure;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extract important variables;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detect outliers and anomalies;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test underlying assumptions;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develop parsimonious models; and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determine optimal factor settings.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250" y="2317700"/>
            <a:ext cx="3004050" cy="22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Science Process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089025"/>
            <a:ext cx="66675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2194825" y="4086475"/>
            <a:ext cx="4847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57575"/>
                </a:solidFill>
                <a:highlight>
                  <a:srgbClr val="FFFFFF"/>
                </a:highlight>
              </a:rPr>
              <a:t>(Drawn by Chanin Nantasenamat in collaboration with Ken Jee)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Tonight's Dataset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https://archive.ics.uci.edu/ml/datasets/Student+Performance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from 2 public schools in Portugal (2005-2006 school year)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student failure rates - esp. in Math and Portuguese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Paulo Cortez and Alice Silva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"Using Data Mining to Predict Secondary School Student Performance"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it possible to predict student performance?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factors that affect student performance?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400" y="2816100"/>
            <a:ext cx="3101400" cy="23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Your First R Code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this link: </a:t>
            </a:r>
            <a:r>
              <a:rPr lang="en" sz="1450">
                <a:solidFill>
                  <a:schemeClr val="hlink"/>
                </a:solidFill>
                <a:highlight>
                  <a:srgbClr val="222529"/>
                </a:highlight>
                <a:uFill>
                  <a:noFill/>
                </a:uFill>
                <a:hlinkClick r:id="rId3"/>
              </a:rPr>
              <a:t>https://go.osu.edu/bdaa_eda_code</a:t>
            </a:r>
            <a:endParaRPr sz="2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in or create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"Projects" at the 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the "Bootcamp"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for project to deploy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"EDA_Workshop.Rmd" (bottom right)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"Knit" (top left, blue yarn ball icon)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727" y="274959"/>
            <a:ext cx="2600575" cy="9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